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89" r:id="rId4"/>
    <p:sldId id="290" r:id="rId5"/>
    <p:sldId id="292" r:id="rId6"/>
    <p:sldId id="293" r:id="rId7"/>
    <p:sldId id="267" r:id="rId8"/>
    <p:sldId id="298" r:id="rId9"/>
    <p:sldId id="295" r:id="rId10"/>
    <p:sldId id="299" r:id="rId11"/>
  </p:sldIdLst>
  <p:sldSz cx="12192000" cy="68580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mbres AD" initials="AD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9958" autoAdjust="0"/>
    <p:restoredTop sz="95110" autoAdjust="0"/>
  </p:normalViewPr>
  <p:slideViewPr>
    <p:cSldViewPr snapToGrid="0">
      <p:cViewPr varScale="1">
        <p:scale>
          <a:sx n="69" d="100"/>
          <a:sy n="69" d="100"/>
        </p:scale>
        <p:origin x="66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40" d="100"/>
          <a:sy n="140" d="100"/>
        </p:scale>
        <p:origin x="2694" y="-13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73CC514-5BDA-463F-8EF7-E2391181B1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F4B6DB-C902-4CAF-9BDE-74F4949D30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F0732-BA91-4D0A-8D70-B456B1776B68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302139-167C-448F-9A6F-B87B381FC1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0AA38F-ECE3-4233-97AE-18CD082ABE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2552-7FCF-42A0-835A-72C2C8FF54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47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906D-F0A5-430C-84CA-97565F99DF5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D09E9-03EF-4DAC-88B1-1E2B17D8CA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4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92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4988" y="1333500"/>
            <a:ext cx="596582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</p:spPr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6057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534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11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471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622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262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972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360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4988" y="1333500"/>
            <a:ext cx="596582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</p:spPr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09E9-03EF-4DAC-88B1-1E2B17D8CA81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287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B8C2461-9590-4C8B-8456-E95C0A979C3B}"/>
              </a:ext>
            </a:extLst>
          </p:cNvPr>
          <p:cNvSpPr/>
          <p:nvPr userDrawn="1"/>
        </p:nvSpPr>
        <p:spPr>
          <a:xfrm>
            <a:off x="8381393" y="0"/>
            <a:ext cx="3810607" cy="6858000"/>
          </a:xfrm>
          <a:prstGeom prst="rect">
            <a:avLst/>
          </a:prstGeom>
          <a:solidFill>
            <a:srgbClr val="66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ctr"/>
            <a:r>
              <a:rPr lang="fr-FR" dirty="0">
                <a:latin typeface="Gulim" panose="020B0600000101010101" pitchFamily="34" charset="-127"/>
                <a:ea typeface="Gulim" panose="020B0600000101010101" pitchFamily="34" charset="-127"/>
              </a:rPr>
              <a:t>PARIS June7-8, 2018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>
                <a:latin typeface="Gulim" panose="020B0600000101010101" pitchFamily="34" charset="-127"/>
                <a:ea typeface="Gulim" panose="020B0600000101010101" pitchFamily="34" charset="-127"/>
              </a:rPr>
              <a:t>The Next Tech Law Revolution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98E6F725-DDD1-416C-8D65-F1889D859C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81393" cy="6858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B39F2CB-ECB6-4AF9-B688-1DFA89A55F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2" t="15658" r="14809" b="15597"/>
          <a:stretch/>
        </p:blipFill>
        <p:spPr>
          <a:xfrm>
            <a:off x="9337041" y="496957"/>
            <a:ext cx="1767840" cy="171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7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DD767C-32B7-4D47-A118-C9A7870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</a:lstStyle>
          <a:p>
            <a:endParaRPr lang="en-US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B7A821-7624-4968-A5C4-3F51914C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C76224-EBCD-43F7-8602-C1069E32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666699"/>
                </a:solidFill>
              </a:defRPr>
            </a:lvl1pPr>
          </a:lstStyle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4D880E-5426-45B1-8058-ACAAC187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4F80D84-9EF7-4C85-B5D7-835A50BAAB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703916A-F768-4D28-91A8-F0135E5EDD5B}"/>
              </a:ext>
            </a:extLst>
          </p:cNvPr>
          <p:cNvCxnSpPr/>
          <p:nvPr userDrawn="1"/>
        </p:nvCxnSpPr>
        <p:spPr>
          <a:xfrm>
            <a:off x="838200" y="1209040"/>
            <a:ext cx="10515600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14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EDF0EDDA-9F4A-4589-B45A-AE0B3BC4A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0734" y="6356350"/>
            <a:ext cx="238066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E5E989F-C848-4F0D-963E-CE702323A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 dirty="0"/>
              <a:t>I The Next Tech Law Revolution I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33EF2618-E41B-41BA-900F-FD34C9917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fld id="{DE8468DB-4243-4B31-BCEA-CCDEAA782BA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D6ECAED-E3E7-482E-ACFD-C7B6303F21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6" t="14635" r="13608" b="13057"/>
          <a:stretch/>
        </p:blipFill>
        <p:spPr>
          <a:xfrm>
            <a:off x="838200" y="6356350"/>
            <a:ext cx="36253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8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C2025A9-8786-4E7A-8BB9-4C64F53DBEA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392160" y="4368799"/>
            <a:ext cx="3799840" cy="144291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fr-FR" sz="2000" b="1" dirty="0">
                <a:solidFill>
                  <a:srgbClr val="00B0F0"/>
                </a:solidFill>
                <a:latin typeface="Gulim" panose="020B0600000101010101" pitchFamily="34" charset="-127"/>
                <a:ea typeface="Gulim" panose="020B0600000101010101" pitchFamily="34" charset="-127"/>
                <a:cs typeface="Arial" panose="020B0604020202020204" pitchFamily="34" charset="0"/>
              </a:rPr>
              <a:t>Anne-Sophie Lampe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rgbClr val="00B0F0"/>
                </a:solidFill>
              </a:rPr>
              <a:t>Counsel, Technologies – Media – IP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rgbClr val="00B0F0"/>
                </a:solidFill>
              </a:rPr>
              <a:t>August Debouzy</a:t>
            </a:r>
            <a:endParaRPr lang="fr-FR" sz="2000" b="1" dirty="0">
              <a:solidFill>
                <a:srgbClr val="00B0F0"/>
              </a:solidFill>
              <a:latin typeface="Gulim" panose="020B0600000101010101" pitchFamily="34" charset="-127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1563" y="6165239"/>
            <a:ext cx="16383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4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82" name="TextBox 5"/>
          <p:cNvSpPr txBox="1"/>
          <p:nvPr/>
        </p:nvSpPr>
        <p:spPr>
          <a:xfrm>
            <a:off x="838201" y="1288473"/>
            <a:ext cx="10515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b="1" dirty="0">
                <a:latin typeface="Gulim" panose="020B0600000101010101" pitchFamily="34" charset="-127"/>
                <a:ea typeface="Gulim" panose="020B0600000101010101" pitchFamily="34" charset="-127"/>
              </a:rPr>
              <a:t>While the damages caused by online illicit trade may be very serious, private parties have to face specific obstacles to effectively fight against illicit trade, for instance: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dirty="0">
                <a:latin typeface="Gulim" panose="020B0600000101010101" pitchFamily="34" charset="-127"/>
                <a:ea typeface="Gulim" panose="020B0600000101010101" pitchFamily="34" charset="-127"/>
              </a:rPr>
              <a:t>need to identify the person responsible 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dirty="0">
                <a:latin typeface="Gulim" panose="020B0600000101010101" pitchFamily="34" charset="-127"/>
                <a:ea typeface="Gulim" panose="020B0600000101010101" pitchFamily="34" charset="-127"/>
              </a:rPr>
              <a:t>need assistance from intermediaries (platforms hosting illicit offers, websites’ hosting providers, Internet service providers</a:t>
            </a:r>
            <a:r>
              <a:rPr lang="en-GB">
                <a:latin typeface="Gulim" panose="020B0600000101010101" pitchFamily="34" charset="-127"/>
                <a:ea typeface="Gulim" panose="020B0600000101010101" pitchFamily="34" charset="-127"/>
              </a:rPr>
              <a:t>, etc.)</a:t>
            </a:r>
            <a:endParaRPr lang="en-GB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dirty="0">
                <a:latin typeface="Gulim" panose="020B0600000101010101" pitchFamily="34" charset="-127"/>
                <a:ea typeface="Gulim" panose="020B0600000101010101" pitchFamily="34" charset="-127"/>
              </a:rPr>
              <a:t>need to measure the international context and its implications (which court has jurisdiction? Which law applies? Does the order that may be granted have a chance to be enforced?)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dirty="0">
                <a:latin typeface="Gulim" panose="020B0600000101010101" pitchFamily="34" charset="-127"/>
                <a:ea typeface="Gulim" panose="020B0600000101010101" pitchFamily="34" charset="-127"/>
              </a:rPr>
              <a:t>need to take into consideration the fact that the actions that may be brought may be long and costly with no guarantee of their effectiveness</a:t>
            </a:r>
          </a:p>
          <a:p>
            <a:pPr lvl="1"/>
            <a:r>
              <a:rPr lang="en-GB" sz="1500" dirty="0">
                <a:latin typeface="Gulim" panose="020B0600000101010101" pitchFamily="34" charset="-127"/>
                <a:ea typeface="Gulim" panose="020B0600000101010101" pitchFamily="34" charset="-127"/>
              </a:rPr>
              <a:t>(…)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GB" sz="15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  <a:cs typeface="+mj-cs"/>
              </a:defRPr>
            </a:lvl1pPr>
          </a:lstStyle>
          <a:p>
            <a:r>
              <a:rPr lang="en-US" sz="2400" dirty="0"/>
              <a:t>3. The rise of the online illicit trade and the limits of the existing legal framework</a:t>
            </a:r>
          </a:p>
        </p:txBody>
      </p:sp>
    </p:spTree>
    <p:extLst>
      <p:ext uri="{BB962C8B-B14F-4D97-AF65-F5344CB8AC3E}">
        <p14:creationId xmlns:p14="http://schemas.microsoft.com/office/powerpoint/2010/main" val="89243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B1D48-3B31-4246-98E3-AEB95AFBB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219005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000" b="1" u="sng" dirty="0">
                <a:latin typeface="Gulim" panose="020B0600000101010101" pitchFamily="34" charset="-127"/>
                <a:ea typeface="Gulim" panose="020B0600000101010101" pitchFamily="34" charset="-127"/>
              </a:rPr>
              <a:t>AGENDA</a:t>
            </a:r>
          </a:p>
          <a:p>
            <a:pPr marL="0" indent="0">
              <a:buNone/>
            </a:pPr>
            <a:endParaRPr lang="en-US" sz="2000" b="1" u="sng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New e-commerce practices leading to new regulation – </a:t>
            </a:r>
          </a:p>
          <a:p>
            <a:pPr marL="457200" lvl="1" indent="0">
              <a:buNone/>
            </a:pP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Focus on platforms from the EU and French law perspective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Marketplace and selective distribution network: the ECJ Coty Judgment of 2017</a:t>
            </a:r>
          </a:p>
          <a:p>
            <a:pPr marL="457200" indent="-457200">
              <a:buAutoNum type="arabicPeriod"/>
            </a:pPr>
            <a:r>
              <a:rPr lang="en-US" sz="2000" dirty="0">
                <a:latin typeface="Gulim" panose="020B0600000101010101" pitchFamily="34" charset="-127"/>
                <a:ea typeface="Gulim" panose="020B0600000101010101" pitchFamily="34" charset="-127"/>
              </a:rPr>
              <a:t>The rise of the online illicit trade and the limits of the existing legal framework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05861-FA81-4E5D-9101-3ED3328E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F0FF4-F08B-4162-9F70-FB5DB2A6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CDF495-2F3E-4767-B6B9-0C96EB1E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E-commerce and regulation</a:t>
            </a:r>
          </a:p>
        </p:txBody>
      </p:sp>
    </p:spTree>
    <p:extLst>
      <p:ext uri="{BB962C8B-B14F-4D97-AF65-F5344CB8AC3E}">
        <p14:creationId xmlns:p14="http://schemas.microsoft.com/office/powerpoint/2010/main" val="344819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TextBox 5"/>
          <p:cNvSpPr txBox="1"/>
          <p:nvPr/>
        </p:nvSpPr>
        <p:spPr>
          <a:xfrm>
            <a:off x="838200" y="1288473"/>
            <a:ext cx="105156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>
                <a:latin typeface="Gulim" panose="020B0600000101010101" pitchFamily="34" charset="-127"/>
                <a:ea typeface="Gulim" panose="020B0600000101010101" pitchFamily="34" charset="-127"/>
              </a:rPr>
              <a:t>Multiplication and evolution of e-commerce players: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dirty="0">
                <a:latin typeface="Gulim" panose="020B0600000101010101" pitchFamily="34" charset="-127"/>
                <a:ea typeface="Gulim" panose="020B0600000101010101" pitchFamily="34" charset="-127"/>
              </a:rPr>
              <a:t>brands creating their own websites to sell their goods and/or services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dirty="0">
                <a:latin typeface="Gulim" panose="020B0600000101010101" pitchFamily="34" charset="-127"/>
                <a:ea typeface="Gulim" panose="020B0600000101010101" pitchFamily="34" charset="-127"/>
              </a:rPr>
              <a:t>marketplaces 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dirty="0">
                <a:latin typeface="Gulim" panose="020B0600000101010101" pitchFamily="34" charset="-127"/>
                <a:ea typeface="Gulim" panose="020B0600000101010101" pitchFamily="34" charset="-127"/>
              </a:rPr>
              <a:t>collaborative platforms 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dirty="0">
                <a:latin typeface="Gulim" panose="020B0600000101010101" pitchFamily="34" charset="-127"/>
                <a:ea typeface="Gulim" panose="020B0600000101010101" pitchFamily="34" charset="-127"/>
              </a:rPr>
              <a:t>online price comparators, etc.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GB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>
                <a:latin typeface="Gulim" panose="020B0600000101010101" pitchFamily="34" charset="-127"/>
                <a:ea typeface="Gulim" panose="020B0600000101010101" pitchFamily="34" charset="-127"/>
              </a:rPr>
              <a:t>The changes in the e-commerce landscape lead to a review of the legal framework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en-GB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 txBox="1">
            <a:spLocks/>
          </p:cNvSpPr>
          <p:nvPr/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  <a:cs typeface="+mj-cs"/>
              </a:defRPr>
            </a:lvl1pPr>
          </a:lstStyle>
          <a:p>
            <a:r>
              <a:rPr lang="en-US" sz="2400" dirty="0"/>
              <a:t>1. New e-commerce practices leading to new regulation</a:t>
            </a:r>
          </a:p>
        </p:txBody>
      </p:sp>
    </p:spTree>
    <p:extLst>
      <p:ext uri="{BB962C8B-B14F-4D97-AF65-F5344CB8AC3E}">
        <p14:creationId xmlns:p14="http://schemas.microsoft.com/office/powerpoint/2010/main" val="376496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TextBox 5"/>
          <p:cNvSpPr txBox="1"/>
          <p:nvPr/>
        </p:nvSpPr>
        <p:spPr>
          <a:xfrm>
            <a:off x="838200" y="1297101"/>
            <a:ext cx="105156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chemeClr val="accent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Focus on platforms</a:t>
            </a:r>
          </a:p>
          <a:p>
            <a:pPr>
              <a:spcBef>
                <a:spcPts val="600"/>
              </a:spcBef>
            </a:pPr>
            <a:r>
              <a:rPr lang="en-GB" sz="1400" b="1" u="sng" dirty="0">
                <a:latin typeface="Gulim" panose="020B0600000101010101" pitchFamily="34" charset="-127"/>
                <a:ea typeface="Gulim" panose="020B0600000101010101" pitchFamily="34" charset="-127"/>
              </a:rPr>
              <a:t>From a EU perspective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400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b="1" dirty="0">
                <a:solidFill>
                  <a:srgbClr val="0070C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In 2016</a:t>
            </a:r>
            <a:r>
              <a:rPr lang="en-GB" sz="1400" dirty="0">
                <a:solidFill>
                  <a:srgbClr val="0070C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>
                <a:latin typeface="Gulim" panose="020B0600000101010101" pitchFamily="34" charset="-127"/>
                <a:ea typeface="Gulim" panose="020B0600000101010101" pitchFamily="34" charset="-127"/>
              </a:rPr>
              <a:t>it </a:t>
            </a:r>
            <a:r>
              <a:rPr lang="en-GB" sz="1400" b="1" dirty="0">
                <a:latin typeface="Gulim" panose="020B0600000101010101" pitchFamily="34" charset="-127"/>
                <a:ea typeface="Gulim" panose="020B0600000101010101" pitchFamily="34" charset="-127"/>
              </a:rPr>
              <a:t>promoted self-regulation and co-regulation </a:t>
            </a:r>
            <a:r>
              <a:rPr lang="en-GB" sz="1400" dirty="0">
                <a:latin typeface="Gulim" panose="020B0600000101010101" pitchFamily="34" charset="-127"/>
                <a:ea typeface="Gulim" panose="020B0600000101010101" pitchFamily="34" charset="-127"/>
              </a:rPr>
              <a:t>to enable the development of strong platform ecosystems </a:t>
            </a:r>
            <a:r>
              <a:rPr lang="en-GB" sz="1200" dirty="0">
                <a:latin typeface="Gulim" panose="020B0600000101010101" pitchFamily="34" charset="-127"/>
                <a:ea typeface="Gulim" panose="020B0600000101010101" pitchFamily="34" charset="-127"/>
              </a:rPr>
              <a:t>(Communication from the Commission, </a:t>
            </a:r>
            <a:r>
              <a:rPr lang="en-GB" sz="1200" i="1" dirty="0">
                <a:latin typeface="Gulim" panose="020B0600000101010101" pitchFamily="34" charset="-127"/>
                <a:ea typeface="Gulim" panose="020B0600000101010101" pitchFamily="34" charset="-127"/>
              </a:rPr>
              <a:t>Online Platforms and the Digital Single Market Opportunities and Challenges for Europe – </a:t>
            </a:r>
            <a:r>
              <a:rPr lang="en-GB" sz="1200" dirty="0">
                <a:latin typeface="Gulim" panose="020B0600000101010101" pitchFamily="34" charset="-127"/>
                <a:ea typeface="Gulim" panose="020B0600000101010101" pitchFamily="34" charset="-127"/>
              </a:rPr>
              <a:t>May 25, 2016)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GB" sz="1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>
                <a:latin typeface="Gulim" panose="020B0600000101010101" pitchFamily="34" charset="-127"/>
                <a:ea typeface="Gulim" panose="020B0600000101010101" pitchFamily="34" charset="-127"/>
              </a:rPr>
              <a:t>it </a:t>
            </a:r>
            <a:r>
              <a:rPr lang="en-GB" sz="1400" b="1" dirty="0">
                <a:latin typeface="Gulim" panose="020B0600000101010101" pitchFamily="34" charset="-127"/>
                <a:ea typeface="Gulim" panose="020B0600000101010101" pitchFamily="34" charset="-127"/>
              </a:rPr>
              <a:t>defined the “collaborative economy”</a:t>
            </a:r>
            <a:r>
              <a:rPr lang="en-GB" sz="1400" dirty="0">
                <a:latin typeface="Gulim" panose="020B0600000101010101" pitchFamily="34" charset="-127"/>
                <a:ea typeface="Gulim" panose="020B0600000101010101" pitchFamily="34" charset="-127"/>
              </a:rPr>
              <a:t>: </a:t>
            </a:r>
          </a:p>
          <a:p>
            <a:r>
              <a:rPr lang="en-GB" sz="1400" dirty="0">
                <a:latin typeface="Gulim" panose="020B0600000101010101" pitchFamily="34" charset="-127"/>
                <a:ea typeface="Gulim" panose="020B0600000101010101" pitchFamily="34" charset="-127"/>
              </a:rPr>
              <a:t>            “</a:t>
            </a:r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business models where activities are facilitated by collaborative platforms that create an open           </a:t>
            </a:r>
          </a:p>
          <a:p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              marketplace for the temporary usage of goods or services often provided by private individuals. The </a:t>
            </a:r>
          </a:p>
          <a:p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              collaborative economy involves three categories of actors: 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(i) service </a:t>
            </a:r>
            <a:r>
              <a:rPr lang="en-US" sz="1400" b="1" dirty="0">
                <a:latin typeface="Gulim" panose="020B0600000101010101" pitchFamily="34" charset="-127"/>
                <a:ea typeface="Gulim" panose="020B0600000101010101" pitchFamily="34" charset="-127"/>
              </a:rPr>
              <a:t>providers</a:t>
            </a:r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 who share assets, resources, time and/or skills - these can be private  individuals offering services on an occasional basis (“peers”) or service providers acting in  their professional capacity ("professional services providers"); 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(ii) </a:t>
            </a:r>
            <a:r>
              <a:rPr lang="en-US" sz="1400" b="1" dirty="0">
                <a:latin typeface="Gulim" panose="020B0600000101010101" pitchFamily="34" charset="-127"/>
                <a:ea typeface="Gulim" panose="020B0600000101010101" pitchFamily="34" charset="-127"/>
              </a:rPr>
              <a:t>users</a:t>
            </a:r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 of these; and 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(iii) </a:t>
            </a:r>
            <a:r>
              <a:rPr lang="en-US" sz="1400" b="1" dirty="0">
                <a:latin typeface="Gulim" panose="020B0600000101010101" pitchFamily="34" charset="-127"/>
                <a:ea typeface="Gulim" panose="020B0600000101010101" pitchFamily="34" charset="-127"/>
              </a:rPr>
              <a:t>intermediaries</a:t>
            </a:r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 that connect - via an online platform - providers with users and that facilitate transactions between them (‘collaborative platforms’).” </a:t>
            </a:r>
          </a:p>
          <a:p>
            <a:pPr lvl="2"/>
            <a:endParaRPr lang="en-US" sz="1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it </a:t>
            </a:r>
            <a:r>
              <a:rPr lang="en-US" sz="1400" b="1" dirty="0">
                <a:latin typeface="Gulim" panose="020B0600000101010101" pitchFamily="34" charset="-127"/>
                <a:ea typeface="Gulim" panose="020B0600000101010101" pitchFamily="34" charset="-127"/>
              </a:rPr>
              <a:t>published non-binding legal guidance and policy orientation on the sustainable development of the collaborative economy</a:t>
            </a:r>
            <a:r>
              <a:rPr lang="en-GB" sz="1200" dirty="0">
                <a:solidFill>
                  <a:srgbClr val="FF000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en-GB" sz="1200" dirty="0">
                <a:latin typeface="Gulim" panose="020B0600000101010101" pitchFamily="34" charset="-127"/>
                <a:ea typeface="Gulim" panose="020B0600000101010101" pitchFamily="34" charset="-127"/>
              </a:rPr>
              <a:t>(Communication from the Commission, </a:t>
            </a:r>
            <a:r>
              <a:rPr lang="en-GB" sz="1200" i="1" dirty="0">
                <a:latin typeface="Gulim" panose="020B0600000101010101" pitchFamily="34" charset="-127"/>
                <a:ea typeface="Gulim" panose="020B0600000101010101" pitchFamily="34" charset="-127"/>
              </a:rPr>
              <a:t>A European agenda for the collaborative economy </a:t>
            </a:r>
            <a:r>
              <a:rPr lang="en-GB" sz="1200" dirty="0">
                <a:latin typeface="Gulim" panose="020B0600000101010101" pitchFamily="34" charset="-127"/>
                <a:ea typeface="Gulim" panose="020B0600000101010101" pitchFamily="34" charset="-127"/>
              </a:rPr>
              <a:t>- June 2, 2016)</a:t>
            </a:r>
          </a:p>
          <a:p>
            <a:endParaRPr lang="en-GB" sz="14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en-GB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9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  <a:cs typeface="+mj-cs"/>
              </a:defRPr>
            </a:lvl1pPr>
          </a:lstStyle>
          <a:p>
            <a:r>
              <a:rPr lang="en-US" sz="2400" dirty="0"/>
              <a:t>1. New e-commerce practices leading to new regulation</a:t>
            </a:r>
          </a:p>
        </p:txBody>
      </p:sp>
    </p:spTree>
    <p:extLst>
      <p:ext uri="{BB962C8B-B14F-4D97-AF65-F5344CB8AC3E}">
        <p14:creationId xmlns:p14="http://schemas.microsoft.com/office/powerpoint/2010/main" val="2153157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7" name="TextBox 5"/>
          <p:cNvSpPr txBox="1"/>
          <p:nvPr/>
        </p:nvSpPr>
        <p:spPr>
          <a:xfrm>
            <a:off x="780393" y="1288473"/>
            <a:ext cx="10573407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chemeClr val="accent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Focus on platforms</a:t>
            </a:r>
          </a:p>
          <a:p>
            <a:pPr>
              <a:spcBef>
                <a:spcPts val="600"/>
              </a:spcBef>
            </a:pPr>
            <a:r>
              <a:rPr lang="en-US" sz="1400" b="1" u="sng" dirty="0">
                <a:latin typeface="Gulim" panose="020B0600000101010101" pitchFamily="34" charset="-127"/>
                <a:ea typeface="Gulim" panose="020B0600000101010101" pitchFamily="34" charset="-127"/>
              </a:rPr>
              <a:t>From a EU perspective</a:t>
            </a:r>
          </a:p>
          <a:p>
            <a:pPr>
              <a:spcBef>
                <a:spcPts val="600"/>
              </a:spcBef>
            </a:pPr>
            <a:endParaRPr lang="en-US" sz="1400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In 2018: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proposal for a EU Regulation promoting fairness and transparency for business users of online intermediation services (April 26):</a:t>
            </a:r>
          </a:p>
          <a:p>
            <a:pPr marL="1257300" lvl="2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increasing transparency by online intermediaries for the benefit of business users</a:t>
            </a:r>
          </a:p>
          <a:p>
            <a:pPr marL="1257300" lvl="2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encouraging non-judicial dispute resolution between online intermediaries and their business users</a:t>
            </a:r>
          </a:p>
          <a:p>
            <a:pPr marL="1257300" lvl="2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400" dirty="0">
                <a:latin typeface="Gulim" panose="020B0600000101010101" pitchFamily="34" charset="-127"/>
                <a:ea typeface="Gulim" panose="020B0600000101010101" pitchFamily="34" charset="-127"/>
              </a:rPr>
              <a:t>monitoring the effect of the new rules</a:t>
            </a:r>
          </a:p>
          <a:p>
            <a:pPr lvl="2"/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  <a:cs typeface="+mj-cs"/>
              </a:defRPr>
            </a:lvl1pPr>
          </a:lstStyle>
          <a:p>
            <a:r>
              <a:rPr lang="en-US" sz="2400" dirty="0"/>
              <a:t>1. New e-commerce practices leading to new regulation</a:t>
            </a:r>
          </a:p>
        </p:txBody>
      </p:sp>
    </p:spTree>
    <p:extLst>
      <p:ext uri="{BB962C8B-B14F-4D97-AF65-F5344CB8AC3E}">
        <p14:creationId xmlns:p14="http://schemas.microsoft.com/office/powerpoint/2010/main" val="2832854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TextBox 5"/>
          <p:cNvSpPr txBox="1"/>
          <p:nvPr/>
        </p:nvSpPr>
        <p:spPr>
          <a:xfrm>
            <a:off x="838200" y="1288473"/>
            <a:ext cx="1051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chemeClr val="accent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Focus on platforms</a:t>
            </a:r>
          </a:p>
          <a:p>
            <a:pPr>
              <a:spcBef>
                <a:spcPts val="600"/>
              </a:spcBef>
            </a:pPr>
            <a:r>
              <a:rPr lang="en-US" sz="1500" b="1" u="sng" dirty="0">
                <a:latin typeface="Gulim" panose="020B0600000101010101" pitchFamily="34" charset="-127"/>
                <a:ea typeface="Gulim" panose="020B0600000101010101" pitchFamily="34" charset="-127"/>
              </a:rPr>
              <a:t>From a French law perspective</a:t>
            </a:r>
            <a:endParaRPr lang="en-US" sz="1500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500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500" b="1" dirty="0">
                <a:latin typeface="Gulim" panose="020B0600000101010101" pitchFamily="34" charset="-127"/>
                <a:ea typeface="Gulim" panose="020B0600000101010101" pitchFamily="34" charset="-127"/>
              </a:rPr>
              <a:t>Several Acts were adopted since 2014 to promote a loyal, clear and transparent information toward both (i) consumers and (ii) business users using online platforms to reach consumers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Gulim" panose="020B0600000101010101" pitchFamily="34" charset="-127"/>
                <a:ea typeface="Gulim" panose="020B0600000101010101" pitchFamily="34" charset="-127"/>
              </a:rPr>
              <a:t>notably: Law of October 7, 2016 </a:t>
            </a:r>
            <a:r>
              <a:rPr lang="en-US" sz="1500" b="1" dirty="0">
                <a:latin typeface="Gulim" panose="020B0600000101010101" pitchFamily="34" charset="-127"/>
                <a:ea typeface="Gulim" panose="020B0600000101010101" pitchFamily="34" charset="-127"/>
              </a:rPr>
              <a:t>(</a:t>
            </a:r>
            <a:r>
              <a:rPr lang="en-US" sz="1500" b="1" i="1" dirty="0" err="1">
                <a:latin typeface="Gulim" panose="020B0600000101010101" pitchFamily="34" charset="-127"/>
                <a:ea typeface="Gulim" panose="020B0600000101010101" pitchFamily="34" charset="-127"/>
              </a:rPr>
              <a:t>loi</a:t>
            </a:r>
            <a:r>
              <a:rPr lang="en-US" sz="1500" b="1" i="1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en-US" sz="1500" b="1" i="1" dirty="0" err="1">
                <a:latin typeface="Gulim" panose="020B0600000101010101" pitchFamily="34" charset="-127"/>
                <a:ea typeface="Gulim" panose="020B0600000101010101" pitchFamily="34" charset="-127"/>
              </a:rPr>
              <a:t>dite</a:t>
            </a:r>
            <a:r>
              <a:rPr lang="en-US" sz="1500" b="1" i="1" dirty="0">
                <a:latin typeface="Gulim" panose="020B0600000101010101" pitchFamily="34" charset="-127"/>
                <a:ea typeface="Gulim" panose="020B0600000101010101" pitchFamily="34" charset="-127"/>
              </a:rPr>
              <a:t> Lemaire</a:t>
            </a:r>
            <a:r>
              <a:rPr lang="en-US" sz="1500" b="1" dirty="0">
                <a:latin typeface="Gulim" panose="020B0600000101010101" pitchFamily="34" charset="-127"/>
                <a:ea typeface="Gulim" panose="020B0600000101010101" pitchFamily="34" charset="-127"/>
              </a:rPr>
              <a:t>) </a:t>
            </a:r>
            <a:r>
              <a:rPr lang="en-US" sz="1500" dirty="0">
                <a:latin typeface="Gulim" panose="020B0600000101010101" pitchFamily="34" charset="-127"/>
                <a:ea typeface="Gulim" panose="020B0600000101010101" pitchFamily="34" charset="-127"/>
              </a:rPr>
              <a:t>setting a legal definition of an online platform provider: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500" i="1" dirty="0">
                <a:latin typeface="Gulim" panose="020B0600000101010101" pitchFamily="34" charset="-127"/>
                <a:ea typeface="Gulim" panose="020B0600000101010101" pitchFamily="34" charset="-127"/>
              </a:rPr>
              <a:t>“Any natural or legal person offering, on a professional basis, including for free, an online communication service to the public that is based on: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500" i="1" u="sng" dirty="0">
                <a:latin typeface="Gulim" panose="020B0600000101010101" pitchFamily="34" charset="-127"/>
                <a:ea typeface="Gulim" panose="020B0600000101010101" pitchFamily="34" charset="-127"/>
              </a:rPr>
              <a:t>1° Ranking or referencing contents</a:t>
            </a:r>
            <a:r>
              <a:rPr lang="en-US" sz="1500" i="1" dirty="0">
                <a:latin typeface="Gulim" panose="020B0600000101010101" pitchFamily="34" charset="-127"/>
                <a:ea typeface="Gulim" panose="020B0600000101010101" pitchFamily="34" charset="-127"/>
              </a:rPr>
              <a:t>, goods or services offered or uploaded by third parties by using </a:t>
            </a:r>
            <a:r>
              <a:rPr lang="en-US" sz="1500" i="1" dirty="0" err="1">
                <a:latin typeface="Gulim" panose="020B0600000101010101" pitchFamily="34" charset="-127"/>
                <a:ea typeface="Gulim" panose="020B0600000101010101" pitchFamily="34" charset="-127"/>
              </a:rPr>
              <a:t>computerised</a:t>
            </a:r>
            <a:r>
              <a:rPr lang="en-US" sz="1500" i="1" dirty="0">
                <a:latin typeface="Gulim" panose="020B0600000101010101" pitchFamily="34" charset="-127"/>
                <a:ea typeface="Gulim" panose="020B0600000101010101" pitchFamily="34" charset="-127"/>
              </a:rPr>
              <a:t> algorithms;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sz="1500" i="1" u="sng" dirty="0">
                <a:latin typeface="Gulim" panose="020B0600000101010101" pitchFamily="34" charset="-127"/>
                <a:ea typeface="Gulim" panose="020B0600000101010101" pitchFamily="34" charset="-127"/>
              </a:rPr>
              <a:t>2° allowing several parties to get in contact with one another</a:t>
            </a:r>
            <a:r>
              <a:rPr lang="en-US" sz="1500" i="1" dirty="0">
                <a:latin typeface="Gulim" panose="020B0600000101010101" pitchFamily="34" charset="-127"/>
                <a:ea typeface="Gulim" panose="020B0600000101010101" pitchFamily="34" charset="-127"/>
              </a:rPr>
              <a:t> for the sale of goods, the provision of services or the exchange or sharing of content, goods or services.”</a:t>
            </a:r>
          </a:p>
          <a:p>
            <a:pPr marL="800100" lvl="1" indent="-342900">
              <a:buAutoNum type="arabicParenR"/>
            </a:pPr>
            <a:endParaRPr lang="en-US" sz="1500" i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Gulim" panose="020B0600000101010101" pitchFamily="34" charset="-127"/>
                <a:ea typeface="Gulim" panose="020B0600000101010101" pitchFamily="34" charset="-127"/>
                <a:sym typeface="Wingdings" panose="05000000000000000000" pitchFamily="2" charset="2"/>
              </a:rPr>
              <a:t>the definition covers all types of platforms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500" b="1" dirty="0">
              <a:latin typeface="Gulim" panose="020B0600000101010101" pitchFamily="34" charset="-127"/>
              <a:ea typeface="Gulim" panose="020B0600000101010101" pitchFamily="34" charset="-127"/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500" b="1" dirty="0">
                <a:latin typeface="Gulim" panose="020B0600000101010101" pitchFamily="34" charset="-127"/>
                <a:ea typeface="Gulim" panose="020B0600000101010101" pitchFamily="34" charset="-127"/>
              </a:rPr>
              <a:t>3 implementing decrees </a:t>
            </a:r>
            <a:r>
              <a:rPr lang="en-US" sz="1500" dirty="0">
                <a:latin typeface="Gulim" panose="020B0600000101010101" pitchFamily="34" charset="-127"/>
                <a:ea typeface="Gulim" panose="020B0600000101010101" pitchFamily="34" charset="-127"/>
              </a:rPr>
              <a:t>(dated September 29, 2017 and applicable as from January 1, 2018 and January 1, 2019) and 3 main purposes: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Gulim" panose="020B0600000101010101" pitchFamily="34" charset="-127"/>
                <a:ea typeface="Gulim" panose="020B0600000101010101" pitchFamily="34" charset="-127"/>
              </a:rPr>
              <a:t>loyalty, transparency and information obligations for the online platforms providers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Gulim" panose="020B0600000101010101" pitchFamily="34" charset="-127"/>
                <a:ea typeface="Gulim" panose="020B0600000101010101" pitchFamily="34" charset="-127"/>
              </a:rPr>
              <a:t>elaboration of a guide of good practice for highly visited platforms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500" dirty="0">
                <a:latin typeface="Gulim" panose="020B0600000101010101" pitchFamily="34" charset="-127"/>
                <a:ea typeface="Gulim" panose="020B0600000101010101" pitchFamily="34" charset="-127"/>
              </a:rPr>
              <a:t>specific obligations to regulate consumers’ online reviews 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endParaRPr lang="en-US" sz="1500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42950" lvl="1" indent="-285750">
              <a:buFont typeface="Wingdings" panose="05000000000000000000" pitchFamily="2" charset="2"/>
              <a:buChar char="à"/>
            </a:pPr>
            <a:endParaRPr lang="en-US" sz="1500" dirty="0">
              <a:latin typeface="Gulim" panose="020B0600000101010101" pitchFamily="34" charset="-127"/>
              <a:ea typeface="Gulim" panose="020B0600000101010101" pitchFamily="34" charset="-127"/>
              <a:sym typeface="Wingdings" panose="05000000000000000000" pitchFamily="2" charset="2"/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  <a:cs typeface="+mj-cs"/>
              </a:defRPr>
            </a:lvl1pPr>
          </a:lstStyle>
          <a:p>
            <a:r>
              <a:rPr lang="en-US" sz="2400" dirty="0"/>
              <a:t>1. New e-commerce practices leading to new regulation</a:t>
            </a:r>
          </a:p>
        </p:txBody>
      </p:sp>
    </p:spTree>
    <p:extLst>
      <p:ext uri="{BB962C8B-B14F-4D97-AF65-F5344CB8AC3E}">
        <p14:creationId xmlns:p14="http://schemas.microsoft.com/office/powerpoint/2010/main" val="299926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838200" y="1288473"/>
            <a:ext cx="105156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Question raised:</a:t>
            </a: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 to what extent EU competition law is opposed to a prohibition imposed on authorized retailers in a selective distribution system for luxury products to sell via third-party online marketplaces?</a:t>
            </a:r>
          </a:p>
          <a:p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endParaRPr lang="en-US" sz="1600" u="sng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Facts:</a:t>
            </a:r>
            <a:endParaRPr lang="en-US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en-US" sz="7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Contractual clause in the selective distribution agreements entered into between Coty Germany, a supplier of luxury cosmetics, and the retailers that were admitted to its selective distribution system, which allowed the </a:t>
            </a:r>
            <a:r>
              <a:rPr lang="en-US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authorised</a:t>
            </a: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 retailers to offer and sell Coty's products on the internet provided that: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their internet sales activities are conducted through </a:t>
            </a:r>
            <a:r>
              <a:rPr lang="en-US" sz="1600" u="sng" dirty="0">
                <a:latin typeface="Gulim" panose="020B0600000101010101" pitchFamily="34" charset="-127"/>
                <a:ea typeface="Gulim" panose="020B0600000101010101" pitchFamily="34" charset="-127"/>
              </a:rPr>
              <a:t>their own “electronic shop window</a:t>
            </a: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” or non-</a:t>
            </a:r>
            <a:r>
              <a:rPr lang="en-US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authorised</a:t>
            </a: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 third-party platforms, on condition that the use of such platforms is </a:t>
            </a:r>
            <a:r>
              <a:rPr lang="en-US" sz="1600" u="sng" dirty="0">
                <a:latin typeface="Gulim" panose="020B0600000101010101" pitchFamily="34" charset="-127"/>
                <a:ea typeface="Gulim" panose="020B0600000101010101" pitchFamily="34" charset="-127"/>
              </a:rPr>
              <a:t>not discernible</a:t>
            </a: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 to the consumer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the luxury character of the products was preserved</a:t>
            </a:r>
          </a:p>
          <a:p>
            <a:pPr lvl="1"/>
            <a:endParaRPr lang="en-US" sz="8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The sale of goods online via third-party platforms which operate in a discernible manner towards consumers was expressly prohibited</a:t>
            </a:r>
          </a:p>
          <a:p>
            <a:endParaRPr lang="en-US" sz="8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Based on this contractual clause, Coty Germany sought to prohibit one of its </a:t>
            </a:r>
            <a:r>
              <a:rPr lang="en-US" sz="1600" dirty="0" err="1">
                <a:latin typeface="Gulim" panose="020B0600000101010101" pitchFamily="34" charset="-127"/>
                <a:ea typeface="Gulim" panose="020B0600000101010101" pitchFamily="34" charset="-127"/>
              </a:rPr>
              <a:t>authorised</a:t>
            </a: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 retailers to sell products on the website amazon.de</a:t>
            </a:r>
          </a:p>
          <a:p>
            <a:endParaRPr lang="en-US" sz="8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The German court addressed the ECJ in order to seek clarification</a:t>
            </a:r>
          </a:p>
          <a:p>
            <a:endParaRPr lang="en-US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  <a:cs typeface="+mj-cs"/>
              </a:defRPr>
            </a:lvl1pPr>
          </a:lstStyle>
          <a:p>
            <a:r>
              <a:rPr lang="en-US" sz="2400" dirty="0"/>
              <a:t>2. Marketplace and selective distribution network: the Coty Judgment (ECJ, December 6, 2017)</a:t>
            </a:r>
          </a:p>
        </p:txBody>
      </p:sp>
    </p:spTree>
    <p:extLst>
      <p:ext uri="{BB962C8B-B14F-4D97-AF65-F5344CB8AC3E}">
        <p14:creationId xmlns:p14="http://schemas.microsoft.com/office/powerpoint/2010/main" val="100679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838200" y="1288473"/>
            <a:ext cx="105156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Decision</a:t>
            </a:r>
            <a:r>
              <a:rPr lang="en-US" sz="1600" dirty="0">
                <a:solidFill>
                  <a:srgbClr val="0070C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:</a:t>
            </a:r>
          </a:p>
          <a:p>
            <a:endParaRPr lang="en-US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The ECJ considered that: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selective distribution with the aim to preserve the image of luxury goods is legitimate to ensure that the goods are displayed in a manner that contributes to the reputation of the goods at issue and that enhances their value. Luxury goods are </a:t>
            </a:r>
            <a:r>
              <a:rPr lang="en-US" sz="1600" u="sng" dirty="0">
                <a:latin typeface="Gulim" panose="020B0600000101010101" pitchFamily="34" charset="-127"/>
                <a:ea typeface="Gulim" panose="020B0600000101010101" pitchFamily="34" charset="-127"/>
              </a:rPr>
              <a:t>not only</a:t>
            </a: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 defined by their “</a:t>
            </a:r>
            <a:r>
              <a:rPr lang="en-US" sz="1600" i="1" dirty="0">
                <a:latin typeface="Gulim" panose="020B0600000101010101" pitchFamily="34" charset="-127"/>
                <a:ea typeface="Gulim" panose="020B0600000101010101" pitchFamily="34" charset="-127"/>
              </a:rPr>
              <a:t>material characteristics</a:t>
            </a: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” </a:t>
            </a:r>
            <a:r>
              <a:rPr lang="en-US" sz="1600" u="sng" dirty="0">
                <a:latin typeface="Gulim" panose="020B0600000101010101" pitchFamily="34" charset="-127"/>
                <a:ea typeface="Gulim" panose="020B0600000101010101" pitchFamily="34" charset="-127"/>
              </a:rPr>
              <a:t>but also</a:t>
            </a: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 by the specific perception which consumers have of them, and more particularly the</a:t>
            </a:r>
            <a:r>
              <a:rPr lang="en-US" sz="1600" i="1" dirty="0">
                <a:latin typeface="Gulim" panose="020B0600000101010101" pitchFamily="34" charset="-127"/>
                <a:ea typeface="Gulim" panose="020B0600000101010101" pitchFamily="34" charset="-127"/>
              </a:rPr>
              <a:t> “aura of luxury”</a:t>
            </a: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 surrounding the products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the absence of any contractual relationship between the brand-owner and the third party platform makes it difficult to ensure compliance with the qualitative criteria preserving the </a:t>
            </a:r>
            <a:r>
              <a:rPr lang="en-US" sz="1600" i="1" dirty="0">
                <a:latin typeface="Gulim" panose="020B0600000101010101" pitchFamily="34" charset="-127"/>
                <a:ea typeface="Gulim" panose="020B0600000101010101" pitchFamily="34" charset="-127"/>
              </a:rPr>
              <a:t>“aura of luxury”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the restrictions applied by Coty Germany are not an absolute ban on online sales and allow online advertising and the use of online search engines</a:t>
            </a:r>
          </a:p>
          <a:p>
            <a:pPr lvl="1"/>
            <a:endParaRPr lang="en-US" sz="1600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latin typeface="Gulim" panose="020B0600000101010101" pitchFamily="34" charset="-127"/>
                <a:ea typeface="Gulim" panose="020B0600000101010101" pitchFamily="34" charset="-127"/>
              </a:rPr>
              <a:t>The ECJ considered that these restrictions are proportionate to the goal they serve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  <a:cs typeface="+mj-cs"/>
              </a:defRPr>
            </a:lvl1pPr>
          </a:lstStyle>
          <a:p>
            <a:r>
              <a:rPr lang="en-US" sz="2400" dirty="0"/>
              <a:t>2. Marketplace and selective distribution network: the Coty Judgment (ECJ, December 6, 2017)</a:t>
            </a:r>
          </a:p>
        </p:txBody>
      </p:sp>
    </p:spTree>
    <p:extLst>
      <p:ext uri="{BB962C8B-B14F-4D97-AF65-F5344CB8AC3E}">
        <p14:creationId xmlns:p14="http://schemas.microsoft.com/office/powerpoint/2010/main" val="1899932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Paris 2018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The Next Tech Law Revolution I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68DB-4243-4B31-BCEA-CCDEAA782BAE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82" name="TextBox 5"/>
          <p:cNvSpPr txBox="1"/>
          <p:nvPr/>
        </p:nvSpPr>
        <p:spPr>
          <a:xfrm>
            <a:off x="853502" y="1288473"/>
            <a:ext cx="1051560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Gulim" panose="020B0600000101010101" pitchFamily="34" charset="-127"/>
                <a:ea typeface="Gulim" panose="020B0600000101010101" pitchFamily="34" charset="-127"/>
              </a:rPr>
              <a:t>Overall view of the online illicit trade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Facts:</a:t>
            </a:r>
            <a:endParaRPr lang="en-US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3 main uses of the internet for illicit trade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:</a:t>
            </a:r>
          </a:p>
          <a:p>
            <a:pPr marL="1200150" lvl="2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 err="1">
                <a:latin typeface="Gulim" panose="020B0600000101010101" pitchFamily="34" charset="-127"/>
                <a:ea typeface="Gulim" panose="020B0600000101010101" pitchFamily="34" charset="-127"/>
              </a:rPr>
              <a:t>Darknet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: for transactions fully made clandestinely </a:t>
            </a:r>
          </a:p>
          <a:p>
            <a:pPr marL="1200150" lvl="2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Classical Web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: for the sale of counterfeited products, prohibited from sale, stolen or non compliant</a:t>
            </a:r>
          </a:p>
          <a:p>
            <a:pPr marL="1200150" lvl="2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Social media and classified ads websites: 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for sales that prevent the unity between the « contact » and the « transaction »</a:t>
            </a:r>
          </a:p>
          <a:p>
            <a:pPr lvl="2">
              <a:spcBef>
                <a:spcPts val="600"/>
              </a:spcBef>
            </a:pPr>
            <a:endParaRPr lang="en-US" sz="800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the boom of e-commerce, added to the multiplication of collaborative platforms, social media and mobile apps, extended illegal trade, as: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it facilitates contacts all over the world,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offers new tools,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while it seems possible de remain anonymous on the Internet</a:t>
            </a:r>
          </a:p>
          <a:p>
            <a:pPr lvl="2"/>
            <a:endParaRPr lang="en-US" sz="800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Figures:</a:t>
            </a:r>
            <a:r>
              <a:rPr lang="en-US" b="1" dirty="0"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en-US" dirty="0">
                <a:latin typeface="Gulim" panose="020B0600000101010101" pitchFamily="34" charset="-127"/>
                <a:ea typeface="Gulim" panose="020B0600000101010101" pitchFamily="34" charset="-127"/>
              </a:rPr>
              <a:t>63% of seizures regarding illegal trade relate to online sales (source: OECD, 2017)</a:t>
            </a:r>
          </a:p>
          <a:p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en-US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b="1" dirty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b="1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9F9A1-B5E4-4203-9043-B395AA1804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424656"/>
            <a:ext cx="10515600" cy="80327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rgbClr val="666699"/>
                </a:solidFill>
                <a:latin typeface="Gulim" panose="020B0600000101010101" pitchFamily="34" charset="-127"/>
                <a:ea typeface="Gulim" panose="020B0600000101010101" pitchFamily="34" charset="-127"/>
                <a:cs typeface="+mj-cs"/>
              </a:defRPr>
            </a:lvl1pPr>
          </a:lstStyle>
          <a:p>
            <a:r>
              <a:rPr lang="en-US" sz="2400" dirty="0"/>
              <a:t>3. The rise of the online illicit trade and the limits of the existing legal framework</a:t>
            </a:r>
          </a:p>
        </p:txBody>
      </p:sp>
    </p:spTree>
    <p:extLst>
      <p:ext uri="{BB962C8B-B14F-4D97-AF65-F5344CB8AC3E}">
        <p14:creationId xmlns:p14="http://schemas.microsoft.com/office/powerpoint/2010/main" val="21586835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9344</TotalTime>
  <Words>1292</Words>
  <Application>Microsoft Office PowerPoint</Application>
  <PresentationFormat>Grand écran</PresentationFormat>
  <Paragraphs>150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Gulim</vt:lpstr>
      <vt:lpstr>Arial</vt:lpstr>
      <vt:lpstr>Calibri</vt:lpstr>
      <vt:lpstr>Wingdings</vt:lpstr>
      <vt:lpstr>Thème Office</vt:lpstr>
      <vt:lpstr>Présentation PowerPoint</vt:lpstr>
      <vt:lpstr>E-commerce and regulation</vt:lpstr>
      <vt:lpstr>Présentation PowerPoint</vt:lpstr>
      <vt:lpstr>1. New e-commerce practices leading to new regulation</vt:lpstr>
      <vt:lpstr>1. New e-commerce practices leading to new regulation</vt:lpstr>
      <vt:lpstr>1. New e-commerce practices leading to new regulation</vt:lpstr>
      <vt:lpstr>2. Marketplace and selective distribution network: the Coty Judgment (ECJ, December 6, 2017)</vt:lpstr>
      <vt:lpstr>2. Marketplace and selective distribution network: the Coty Judgment (ECJ, December 6, 2017)</vt:lpstr>
      <vt:lpstr>3. The rise of the online illicit trade and the limits of the existing legal framework</vt:lpstr>
      <vt:lpstr>3. The rise of the online illicit trade and the limits of the existing legal framework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Noémie TASHJIAN</dc:creator>
  <cp:lastModifiedBy>lwa</cp:lastModifiedBy>
  <cp:revision>302</cp:revision>
  <cp:lastPrinted>2018-06-06T07:57:55Z</cp:lastPrinted>
  <dcterms:created xsi:type="dcterms:W3CDTF">2018-05-22T17:21:00Z</dcterms:created>
  <dcterms:modified xsi:type="dcterms:W3CDTF">2018-06-06T12:40:02Z</dcterms:modified>
</cp:coreProperties>
</file>